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57"/>
  </p:notesMasterIdLst>
  <p:sldIdLst>
    <p:sldId id="275" r:id="rId3"/>
    <p:sldId id="603" r:id="rId4"/>
    <p:sldId id="704" r:id="rId5"/>
    <p:sldId id="723" r:id="rId6"/>
    <p:sldId id="716" r:id="rId7"/>
    <p:sldId id="634" r:id="rId8"/>
    <p:sldId id="725" r:id="rId9"/>
    <p:sldId id="677" r:id="rId10"/>
    <p:sldId id="755" r:id="rId11"/>
    <p:sldId id="722" r:id="rId12"/>
    <p:sldId id="766" r:id="rId13"/>
    <p:sldId id="767" r:id="rId14"/>
    <p:sldId id="768" r:id="rId15"/>
    <p:sldId id="730" r:id="rId16"/>
    <p:sldId id="731" r:id="rId17"/>
    <p:sldId id="735" r:id="rId18"/>
    <p:sldId id="736" r:id="rId19"/>
    <p:sldId id="745" r:id="rId20"/>
    <p:sldId id="726" r:id="rId21"/>
    <p:sldId id="748" r:id="rId22"/>
    <p:sldId id="732" r:id="rId23"/>
    <p:sldId id="749" r:id="rId24"/>
    <p:sldId id="747" r:id="rId25"/>
    <p:sldId id="746" r:id="rId26"/>
    <p:sldId id="751" r:id="rId27"/>
    <p:sldId id="752" r:id="rId28"/>
    <p:sldId id="753" r:id="rId29"/>
    <p:sldId id="754" r:id="rId30"/>
    <p:sldId id="756" r:id="rId31"/>
    <p:sldId id="728" r:id="rId32"/>
    <p:sldId id="719" r:id="rId33"/>
    <p:sldId id="738" r:id="rId34"/>
    <p:sldId id="734" r:id="rId35"/>
    <p:sldId id="718" r:id="rId36"/>
    <p:sldId id="737" r:id="rId37"/>
    <p:sldId id="733" r:id="rId38"/>
    <p:sldId id="740" r:id="rId39"/>
    <p:sldId id="739" r:id="rId40"/>
    <p:sldId id="742" r:id="rId41"/>
    <p:sldId id="760" r:id="rId42"/>
    <p:sldId id="761" r:id="rId43"/>
    <p:sldId id="741" r:id="rId44"/>
    <p:sldId id="395" r:id="rId45"/>
    <p:sldId id="757" r:id="rId46"/>
    <p:sldId id="762" r:id="rId47"/>
    <p:sldId id="758" r:id="rId48"/>
    <p:sldId id="759" r:id="rId49"/>
    <p:sldId id="743" r:id="rId50"/>
    <p:sldId id="744" r:id="rId51"/>
    <p:sldId id="763" r:id="rId52"/>
    <p:sldId id="764" r:id="rId53"/>
    <p:sldId id="765" r:id="rId54"/>
    <p:sldId id="724" r:id="rId55"/>
    <p:sldId id="76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1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random_projection.html#random-proje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659" y="695131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3509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</a:t>
            </a:r>
            <a:r>
              <a:rPr lang="en-US" sz="1100"/>
              <a:t>, 2022, 2023, </a:t>
            </a:r>
            <a:r>
              <a:rPr lang="en-US" sz="1100" dirty="0"/>
              <a:t>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3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Random projection methods </a:t>
            </a:r>
            <a:r>
              <a:rPr lang="en-US" dirty="0">
                <a:latin typeface="+mn-lt"/>
              </a:rPr>
              <a:t>used randomized sampling to find an approximate embedding space   </a:t>
            </a:r>
          </a:p>
          <a:p>
            <a:r>
              <a:rPr lang="en-US" dirty="0">
                <a:latin typeface="+mn-lt"/>
              </a:rPr>
              <a:t>Trade-off between error and lower dimensions governed by the Johnson-</a:t>
            </a:r>
            <a:r>
              <a:rPr lang="en-US" dirty="0" err="1">
                <a:latin typeface="+mn-lt"/>
              </a:rPr>
              <a:t>Lindenstrauss</a:t>
            </a:r>
            <a:r>
              <a:rPr lang="en-US" dirty="0">
                <a:latin typeface="+mn-lt"/>
              </a:rPr>
              <a:t> lemma</a:t>
            </a:r>
          </a:p>
          <a:p>
            <a:pPr lvl="1"/>
            <a:r>
              <a:rPr lang="en-US" dirty="0">
                <a:latin typeface="+mn-lt"/>
              </a:rPr>
              <a:t>Error increases as dimensionality of embedding space decreases  </a:t>
            </a:r>
          </a:p>
          <a:p>
            <a:pPr lvl="1"/>
            <a:r>
              <a:rPr lang="en-US" dirty="0">
                <a:latin typeface="+mn-lt"/>
              </a:rPr>
              <a:t>Topic in dimensionality reduction lesson 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 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9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45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samples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May </a:t>
            </a:r>
            <a:r>
              <a:rPr lang="en-US">
                <a:latin typeface="+mn-lt"/>
              </a:rPr>
              <a:t>preserve distance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lvl="1"/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lvl="1"/>
                <a:r>
                  <a:rPr lang="en-US" dirty="0">
                    <a:latin typeface="+mn-lt"/>
                  </a:rPr>
                  <a:t>Select Gaussian random unit vector orthogonal to previously selected rows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Repeat second step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 state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in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479040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479040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is </a:t>
                </a:r>
                <a:r>
                  <a:rPr lang="en-US" b="1" dirty="0">
                    <a:cs typeface="Segoe UI" panose="020B0502040204020203" pitchFamily="34" charset="0"/>
                  </a:rPr>
                  <a:t>not 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Not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  <a:r>
              <a:rPr lang="en-US" dirty="0">
                <a:cs typeface="Segoe UI" panose="020B0502040204020203" pitchFamily="34" charset="0"/>
              </a:rPr>
              <a:t>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t-distributed Stochastic Neighbor Embedding, t-SNE   </a:t>
            </a:r>
          </a:p>
          <a:p>
            <a:r>
              <a:rPr lang="en-US" dirty="0">
                <a:cs typeface="Segoe UI" panose="020B0502040204020203" pitchFamily="34" charset="0"/>
              </a:rPr>
              <a:t>Also some </a:t>
            </a:r>
            <a:r>
              <a:rPr lang="en-US" b="1" dirty="0">
                <a:cs typeface="Segoe UI" panose="020B0502040204020203" pitchFamily="34" charset="0"/>
              </a:rPr>
              <a:t>supervised algorithms</a:t>
            </a:r>
            <a:r>
              <a:rPr lang="en-US" dirty="0">
                <a:cs typeface="Segoe UI" panose="020B0502040204020203" pitchFamily="34" charset="0"/>
              </a:rPr>
              <a:t> like UMAP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We will not discuss in this course   </a:t>
            </a:r>
          </a:p>
          <a:p>
            <a:pPr lvl="1"/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2 or 3 eigenvalues and eigenvectors for 2 or 3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3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29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526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00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dimension beyond 4 or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2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02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080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84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561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39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15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vector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22233</TotalTime>
  <Words>2885</Words>
  <Application>Microsoft Office PowerPoint</Application>
  <PresentationFormat>Widescreen</PresentationFormat>
  <Paragraphs>486</Paragraphs>
  <Slides>54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</vt:lpstr>
      <vt:lpstr>Lesson Overview</vt:lpstr>
      <vt:lpstr>Introduction to Dimensionality Reduction</vt:lpstr>
      <vt:lpstr>Introduction to Dimensionality Reduction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</vt:lpstr>
      <vt:lpstr>Spectral Embedding</vt:lpstr>
      <vt:lpstr>t-SNE  </vt:lpstr>
      <vt:lpstr>t-SNE  </vt:lpstr>
      <vt:lpstr>t-SNE  </vt:lpstr>
      <vt:lpstr>t-SNE  </vt:lpstr>
      <vt:lpstr>t-SNE  </vt:lpstr>
      <vt:lpstr>t-SNE  </vt:lpstr>
      <vt:lpstr>t-SNE  </vt:lpstr>
      <vt:lpstr>T-SNE</vt:lpstr>
      <vt:lpstr>KL Divergence</vt:lpstr>
      <vt:lpstr>KL Divergence</vt:lpstr>
      <vt:lpstr>KL Divergence</vt:lpstr>
      <vt:lpstr>KL Divergence</vt:lpstr>
      <vt:lpstr>t-SNE  </vt:lpstr>
      <vt:lpstr>t-SNE  </vt:lpstr>
      <vt:lpstr>t-SNE  </vt:lpstr>
      <vt:lpstr>Example t-SNE vs. PCA  </vt:lpstr>
      <vt:lpstr>Example t-SNE vs. PCA  </vt:lpstr>
      <vt:lpstr>Summary</vt:lpstr>
      <vt:lpstr>Appendix tSNE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988</cp:revision>
  <dcterms:created xsi:type="dcterms:W3CDTF">2020-07-25T22:15:22Z</dcterms:created>
  <dcterms:modified xsi:type="dcterms:W3CDTF">2023-07-17T02:24:50Z</dcterms:modified>
</cp:coreProperties>
</file>